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79" autoAdjust="0"/>
    <p:restoredTop sz="72155" autoAdjust="0"/>
  </p:normalViewPr>
  <p:slideViewPr>
    <p:cSldViewPr>
      <p:cViewPr varScale="1">
        <p:scale>
          <a:sx n="80" d="100"/>
          <a:sy n="80" d="100"/>
        </p:scale>
        <p:origin x="230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project 4 specification for details.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“Presentable” is context dependent.  Don’t over or under dress.</a:t>
            </a:r>
          </a:p>
          <a:p>
            <a:pPr marL="171450" indent="-171450">
              <a:buFont typeface="Arial" panose="020B0604020202020204" pitchFamily="34" charset="0"/>
              <a:buChar char="•"/>
            </a:pPr>
            <a:r>
              <a:rPr lang="en-US" dirty="0"/>
              <a:t>Standing isn’t the only way, the British academic frequently sits.  </a:t>
            </a:r>
            <a:r>
              <a:rPr lang="en-US" dirty="0" err="1"/>
              <a:t>Socractes</a:t>
            </a:r>
            <a:r>
              <a:rPr lang="en-US" dirty="0"/>
              <a:t> lead his students around.  Americans stand, so should you in most cases.</a:t>
            </a:r>
          </a:p>
          <a:p>
            <a:pPr marL="171450" indent="-171450">
              <a:buFont typeface="Arial" panose="020B0604020202020204" pitchFamily="34" charset="0"/>
              <a:buChar char="•"/>
            </a:pPr>
            <a:r>
              <a:rPr lang="en-US" dirty="0"/>
              <a:t>Making contact requires eye-contact (no reading) and using gestures to “bring them in”.  Memorization sounds forced, but do learn to work extemporaneously from an outline.</a:t>
            </a:r>
          </a:p>
          <a:p>
            <a:pPr marL="171450" indent="-171450">
              <a:buFont typeface="Arial" panose="020B0604020202020204" pitchFamily="34" charset="0"/>
              <a:buChar char="•"/>
            </a:pPr>
            <a:r>
              <a:rPr lang="en-US" dirty="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pPr marL="171450" indent="-171450">
              <a:buFont typeface="Arial" panose="020B0604020202020204" pitchFamily="34" charset="0"/>
              <a:buChar char="•"/>
            </a:pPr>
            <a:r>
              <a:rPr lang="en-US" dirty="0"/>
              <a:t>Keep their attention through whatever appropriate means possible (e.g., stories, pictures, nonsense)</a:t>
            </a:r>
          </a:p>
          <a:p>
            <a:pPr marL="171450" indent="-171450">
              <a:buFont typeface="Arial" panose="020B0604020202020204" pitchFamily="34" charset="0"/>
              <a:buChar char="•"/>
            </a:pPr>
            <a:r>
              <a:rPr lang="en-US" dirty="0"/>
              <a:t>Other general ideas:</a:t>
            </a:r>
          </a:p>
          <a:p>
            <a:r>
              <a:rPr lang="en-US" dirty="0"/>
              <a:t>	Nervousness – it’s inevitable.  When I’m nervous and I know what I’m talking about, I’m dynamite!</a:t>
            </a:r>
          </a:p>
          <a:p>
            <a:r>
              <a:rPr lang="en-US" dirty="0"/>
              <a:t>	Review each slide, then discuss it</a:t>
            </a:r>
          </a:p>
          <a:p>
            <a:r>
              <a:rPr lang="en-US" dirty="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I often treat my</a:t>
            </a:r>
            <a:r>
              <a:rPr lang="en-US" baseline="0" dirty="0"/>
              <a:t> talks as annotated demos. E.g., My Welcome-to-Calvin talk based entirely on cs.calvin.edu webpages. You could consider this for your final presentation.</a:t>
            </a:r>
          </a:p>
          <a:p>
            <a:pPr marL="171450" indent="-171450">
              <a:buFont typeface="Arial" panose="020B0604020202020204" pitchFamily="34" charset="0"/>
              <a:buChar char="•"/>
            </a:pPr>
            <a:r>
              <a:rPr lang="en-US" baseline="0" dirty="0"/>
              <a:t>Include a “demo” slide with key goals listed, and perhaps some hidden screen dump pages in case the demo doesn’t work.</a:t>
            </a:r>
          </a:p>
          <a:p>
            <a:pPr marL="171450" indent="-171450">
              <a:buFont typeface="Arial" panose="020B0604020202020204" pitchFamily="34" charset="0"/>
              <a:buChar char="•"/>
            </a:pPr>
            <a:r>
              <a:rPr lang="en-US" baseline="0" dirty="0"/>
              <a:t>This presentation doesn’t include a system demo; yours will!</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Time your practice sessions closely.</a:t>
            </a:r>
          </a:p>
          <a:p>
            <a:pPr marL="171450" indent="-171450">
              <a:buFont typeface="Arial" panose="020B0604020202020204" pitchFamily="34" charset="0"/>
              <a:buChar char="•"/>
            </a:pPr>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pPr marL="171450" indent="-171450">
              <a:buFont typeface="Arial" panose="020B0604020202020204" pitchFamily="34" charset="0"/>
              <a:buChar char="•"/>
            </a:pPr>
            <a:r>
              <a:rPr lang="en-US" dirty="0"/>
              <a:t>Tell them the story of Nico </a:t>
            </a:r>
            <a:r>
              <a:rPr lang="en-US" dirty="0" err="1"/>
              <a:t>Cavalotto’s</a:t>
            </a:r>
            <a:r>
              <a:rPr lang="en-US" dirty="0"/>
              <a:t> ill-fated demo at IRST for the GIST project.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Software is not exactly like a presentation, but there are strong similarities. So, we’ll “engineer” this presentation.</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PowerPoint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your time. I will!</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 </a:t>
            </a:r>
          </a:p>
          <a:p>
            <a:pPr lvl="1">
              <a:buFontTx/>
              <a:buNone/>
            </a:pPr>
            <a:r>
              <a:rPr lang="en-US" dirty="0"/>
              <a:t>For you, think of it as a knowledgeable computer scientist who doesn’t know your project, e.g., Vic Norman.</a:t>
            </a:r>
          </a:p>
          <a:p>
            <a:pPr lvl="0">
              <a:buFontTx/>
              <a:buChar char="•"/>
            </a:pPr>
            <a:r>
              <a:rPr lang="en-US" dirty="0"/>
              <a:t> Venue</a:t>
            </a:r>
          </a:p>
          <a:p>
            <a:pPr lvl="1">
              <a:buFontTx/>
              <a:buNone/>
            </a:pPr>
            <a:r>
              <a:rPr lang="en-US" dirty="0"/>
              <a:t>What equipment is there?  How large is the space/audience? </a:t>
            </a:r>
          </a:p>
          <a:p>
            <a:pPr lvl="1">
              <a:buFontTx/>
              <a:buNone/>
            </a:pPr>
            <a:r>
              <a:rPr lang="en-US" dirty="0"/>
              <a:t>For you, go scout out the room now.</a:t>
            </a:r>
          </a:p>
          <a:p>
            <a:pPr lvl="0">
              <a:buFontTx/>
              <a:buChar char="•"/>
            </a:pPr>
            <a:r>
              <a:rPr lang="en-US" dirty="0"/>
              <a:t> Time</a:t>
            </a:r>
          </a:p>
          <a:p>
            <a:pPr lvl="1">
              <a:buFontTx/>
              <a:buNone/>
            </a:pPr>
            <a:r>
              <a:rPr lang="en-US" dirty="0"/>
              <a:t>How much time do you have?  Should there be time for questions?</a:t>
            </a:r>
          </a:p>
          <a:p>
            <a:pPr lvl="1">
              <a:buFontTx/>
              <a:buNone/>
            </a:pPr>
            <a:r>
              <a:rPr lang="en-US" dirty="0"/>
              <a:t>Check the project 4 specification.</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Opening slides</a:t>
            </a:r>
          </a:p>
          <a:p>
            <a:pPr marL="0" lvl="0" indent="0">
              <a:buFont typeface="Arial" panose="020B0604020202020204" pitchFamily="34" charset="0"/>
              <a:buNone/>
            </a:pPr>
            <a:r>
              <a:rPr lang="en-US" dirty="0"/>
              <a:t>	Include title of talk, your name(s) and affiliation(s)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Start with your thesis (vision).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A motivating example very early helps too.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Start the demo.</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 (cf. D. Norman):</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171450" indent="-171450">
              <a:spcAft>
                <a:spcPct val="50000"/>
              </a:spcAft>
              <a:buFont typeface="Arial" panose="020B0604020202020204" pitchFamily="34" charset="0"/>
              <a:buChar char="•"/>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pPr marL="171450" indent="-171450">
              <a:buFont typeface="Arial" panose="020B0604020202020204" pitchFamily="34" charset="0"/>
              <a:buChar char="•"/>
            </a:pPr>
            <a:r>
              <a:rPr lang="en-US" dirty="0"/>
              <a:t>Technology can get in the way, so watch what you do.  The “experts” are down on slideware because it can really screw things up.  In CS, it’s almost required for displaying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than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162800" y="6629400"/>
            <a:ext cx="19812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2015/2023</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19" name="Rectangle 4"/>
          <p:cNvSpPr>
            <a:spLocks noChangeArrowheads="1"/>
          </p:cNvSpPr>
          <p:nvPr/>
        </p:nvSpPr>
        <p:spPr bwMode="auto">
          <a:xfrm>
            <a:off x="838200" y="4038600"/>
            <a:ext cx="7239000" cy="9144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0" name="Rectangle 2"/>
          <p:cNvSpPr>
            <a:spLocks noGrp="1" noChangeArrowheads="1"/>
          </p:cNvSpPr>
          <p:nvPr>
            <p:ph type="title"/>
          </p:nvPr>
        </p:nvSpPr>
        <p:spPr/>
        <p:txBody>
          <a:bodyPr/>
          <a:lstStyle/>
          <a:p>
            <a:pPr eaLnBrk="1" hangingPunct="1"/>
            <a:r>
              <a:rPr lang="en-US"/>
              <a:t>Bad Fonts</a:t>
            </a:r>
          </a:p>
        </p:txBody>
      </p:sp>
      <p:sp>
        <p:nvSpPr>
          <p:cNvPr id="9221" name="Rectangle 3"/>
          <p:cNvSpPr>
            <a:spLocks noGrp="1" noChangeArrowheads="1"/>
          </p:cNvSpPr>
          <p:nvPr>
            <p:ph type="body" idx="1"/>
          </p:nvPr>
        </p:nvSpPr>
        <p:spPr>
          <a:xfrm>
            <a:off x="457200" y="1600200"/>
            <a:ext cx="7924800" cy="4724400"/>
          </a:xfrm>
        </p:spPr>
        <p:txBody>
          <a:bodyPr/>
          <a:lstStyle/>
          <a:p>
            <a:pPr eaLnBrk="1" hangingPunct="1">
              <a:lnSpc>
                <a:spcPct val="80000"/>
              </a:lnSpc>
            </a:pPr>
            <a:r>
              <a:rPr lang="en-US" sz="2800">
                <a:latin typeface="Curlz MT" pitchFamily="82" charset="0"/>
              </a:rPr>
              <a:t>No one can see the brilliance of your points if your font is poorly chosen.</a:t>
            </a:r>
          </a:p>
          <a:p>
            <a:pPr eaLnBrk="1" hangingPunct="1">
              <a:lnSpc>
                <a:spcPct val="80000"/>
              </a:lnSpc>
            </a:pPr>
            <a:endParaRPr lang="en-US" sz="2800">
              <a:latin typeface="Curlz MT" pitchFamily="82" charset="0"/>
            </a:endParaRPr>
          </a:p>
          <a:p>
            <a:pPr eaLnBrk="1" hangingPunct="1">
              <a:lnSpc>
                <a:spcPct val="80000"/>
              </a:lnSpc>
            </a:pPr>
            <a:r>
              <a:rPr lang="en-US" sz="2800">
                <a:solidFill>
                  <a:srgbClr val="FFFF66"/>
                </a:solidFill>
              </a:rPr>
              <a:t>The wrong color</a:t>
            </a:r>
          </a:p>
          <a:p>
            <a:pPr eaLnBrk="1" hangingPunct="1">
              <a:lnSpc>
                <a:spcPct val="80000"/>
              </a:lnSpc>
            </a:pPr>
            <a:endParaRPr lang="en-US" sz="2800">
              <a:solidFill>
                <a:srgbClr val="FFFF66"/>
              </a:solidFill>
            </a:endParaRPr>
          </a:p>
          <a:p>
            <a:pPr eaLnBrk="1" hangingPunct="1">
              <a:lnSpc>
                <a:spcPct val="80000"/>
              </a:lnSpc>
            </a:pPr>
            <a:r>
              <a:rPr lang="en-US" sz="1200"/>
              <a:t>Or too small</a:t>
            </a:r>
          </a:p>
          <a:p>
            <a:pPr eaLnBrk="1" hangingPunct="1">
              <a:lnSpc>
                <a:spcPct val="80000"/>
              </a:lnSpc>
            </a:pPr>
            <a:endParaRPr lang="en-US" sz="1200"/>
          </a:p>
          <a:p>
            <a:pPr eaLnBrk="1" hangingPunct="1">
              <a:lnSpc>
                <a:spcPct val="80000"/>
              </a:lnSpc>
            </a:pPr>
            <a:r>
              <a:rPr lang="en-US" sz="3600">
                <a:solidFill>
                  <a:srgbClr val="FF0000"/>
                </a:solidFill>
              </a:rPr>
              <a:t>Red next to green is a common problem for the colorblind.</a:t>
            </a:r>
          </a:p>
          <a:p>
            <a:pPr eaLnBrk="1" hangingPunct="1">
              <a:lnSpc>
                <a:spcPct val="80000"/>
              </a:lnSpc>
            </a:pPr>
            <a:endParaRPr lang="en-US" sz="2400">
              <a:solidFill>
                <a:srgbClr val="FF0000"/>
              </a:solidFill>
            </a:endParaRPr>
          </a:p>
          <a:p>
            <a:pPr eaLnBrk="1" hangingPunct="1">
              <a:lnSpc>
                <a:spcPct val="80000"/>
              </a:lnSpc>
            </a:pPr>
            <a:r>
              <a:rPr lang="en-US" sz="3600">
                <a:solidFill>
                  <a:srgbClr val="0000FF"/>
                </a:solidFill>
              </a:rPr>
              <a:t>People can’t read blue very well</a:t>
            </a:r>
          </a:p>
          <a:p>
            <a:pPr eaLnBrk="1" hangingPunct="1">
              <a:lnSpc>
                <a:spcPct val="80000"/>
              </a:lnSpc>
            </a:pPr>
            <a:endParaRPr lang="en-US" sz="36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eaLnBrk="1" hangingPunct="1">
              <a:lnSpc>
                <a:spcPct val="90000"/>
              </a:lnSpc>
            </a:pPr>
            <a:r>
              <a:rPr lang="en-US"/>
              <a:t>Putting up a slide with too many words of plain text is dangerous.  You will be sorely tempted to read it, and even if you don’t, your audience will, ignoring whatever you do no matter how crazy it is.  In general, text books are for this sort of thing, not formal presentations (although there are exceptions).  Better to stick to bulleted, incisive notes which you explain more fully.</a:t>
            </a:r>
          </a:p>
        </p:txBody>
      </p:sp>
      <p:sp>
        <p:nvSpPr>
          <p:cNvPr id="10244" name="Rectangle 3"/>
          <p:cNvSpPr>
            <a:spLocks noGrp="1" noChangeArrowheads="1"/>
          </p:cNvSpPr>
          <p:nvPr>
            <p:ph type="title"/>
          </p:nvPr>
        </p:nvSpPr>
        <p:spPr/>
        <p:txBody>
          <a:bodyPr/>
          <a:lstStyle/>
          <a:p>
            <a:pPr eaLnBrk="1" hangingPunct="1"/>
            <a:r>
              <a:rPr lang="en-US"/>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a:t>Unrelated nonsense will detract from your fundamental purpose!</a:t>
            </a:r>
          </a:p>
          <a:p>
            <a:pPr eaLnBrk="1" hangingPunct="1"/>
            <a:r>
              <a:rPr lang="en-US"/>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a:latin typeface="Times New Roman" pitchFamily="18" charset="0"/>
              </a:rPr>
              <a:t>effects by Christian Vander 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presentations often have demos.</a:t>
            </a:r>
          </a:p>
          <a:p>
            <a:pPr eaLnBrk="1" hangingPunct="1">
              <a:lnSpc>
                <a:spcPct val="90000"/>
              </a:lnSpc>
            </a:pPr>
            <a:r>
              <a:rPr lang="en-US" dirty="0"/>
              <a:t>Engineer the demo as the driving element of the presentation.</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dirty="0"/>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a:t>Presentation Design</a:t>
            </a:r>
          </a:p>
        </p:txBody>
      </p:sp>
      <p:sp>
        <p:nvSpPr>
          <p:cNvPr id="7172" name="Rectangle 3"/>
          <p:cNvSpPr>
            <a:spLocks noGrp="1" noChangeArrowheads="1"/>
          </p:cNvSpPr>
          <p:nvPr>
            <p:ph type="body" idx="1"/>
          </p:nvPr>
        </p:nvSpPr>
        <p:spPr>
          <a:xfrm>
            <a:off x="457200" y="1600200"/>
            <a:ext cx="8458200" cy="4419600"/>
          </a:xfrm>
        </p:spPr>
        <p:txBody>
          <a:bodyPr/>
          <a:lstStyle/>
          <a:p>
            <a:pPr eaLnBrk="1" hangingPunct="1">
              <a:lnSpc>
                <a:spcPct val="90000"/>
              </a:lnSpc>
              <a:spcAft>
                <a:spcPct val="35000"/>
              </a:spcAft>
            </a:pPr>
            <a:r>
              <a:rPr lang="en-US" dirty="0"/>
              <a:t>Base your presentation on a system demo.</a:t>
            </a:r>
          </a:p>
          <a:p>
            <a:pPr eaLnBrk="1" hangingPunct="1">
              <a:lnSpc>
                <a:spcPct val="90000"/>
              </a:lnSpc>
              <a:spcAft>
                <a:spcPct val="35000"/>
              </a:spcAft>
            </a:pPr>
            <a:r>
              <a:rPr lang="en-US" dirty="0"/>
              <a:t>Use slides for non-demo elements.</a:t>
            </a:r>
          </a:p>
          <a:p>
            <a:pPr lvl="1" eaLnBrk="1" hangingPunct="1">
              <a:lnSpc>
                <a:spcPct val="90000"/>
              </a:lnSpc>
              <a:spcAft>
                <a:spcPct val="35000"/>
              </a:spcAft>
            </a:pPr>
            <a:r>
              <a:rPr lang="en-US" dirty="0"/>
              <a:t>Include slide for the: title, vision, &amp; conclusion.</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Use slides for the intro, diagrams, &amp; images.</a:t>
            </a:r>
            <a:endParaRPr lang="en-US" dirty="0">
              <a:hlinkClick r:id="" action="ppaction://noaction"/>
            </a:endParaRPr>
          </a:p>
          <a:p>
            <a:pPr lvl="1" eaLnBrk="1" hangingPunct="1"/>
            <a:r>
              <a:rPr lang="en-US" dirty="0"/>
              <a:t>Focus on the demo.</a:t>
            </a:r>
          </a:p>
          <a:p>
            <a:pPr lvl="1" eaLnBrk="1" hangingPunct="1"/>
            <a:r>
              <a:rPr lang="en-US" dirty="0"/>
              <a:t>Use parallel grammar/style for points.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869</TotalTime>
  <Words>1824</Words>
  <Application>Microsoft Office PowerPoint</Application>
  <PresentationFormat>On-screen Show (4:3)</PresentationFormat>
  <Paragraphs>246</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vt:lpstr>
      <vt:lpstr>Arial Unicode MS</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208</cp:revision>
  <dcterms:created xsi:type="dcterms:W3CDTF">1996-09-30T18:28:10Z</dcterms:created>
  <dcterms:modified xsi:type="dcterms:W3CDTF">2023-11-06T15:31:48Z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